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9" r:id="rId4"/>
    <p:sldId id="261" r:id="rId5"/>
    <p:sldId id="283" r:id="rId6"/>
    <p:sldId id="276" r:id="rId7"/>
    <p:sldId id="274" r:id="rId8"/>
    <p:sldId id="275" r:id="rId9"/>
    <p:sldId id="281" r:id="rId10"/>
    <p:sldId id="279" r:id="rId11"/>
    <p:sldId id="284" r:id="rId12"/>
    <p:sldId id="285" r:id="rId13"/>
    <p:sldId id="280" r:id="rId14"/>
    <p:sldId id="286" r:id="rId15"/>
    <p:sldId id="282" r:id="rId16"/>
    <p:sldId id="287" r:id="rId17"/>
    <p:sldId id="277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lacial Indifference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3537" autoAdjust="0"/>
  </p:normalViewPr>
  <p:slideViewPr>
    <p:cSldViewPr>
      <p:cViewPr varScale="1">
        <p:scale>
          <a:sx n="72" d="100"/>
          <a:sy n="72" d="100"/>
        </p:scale>
        <p:origin x="6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gland.nhs.uk/tis/wp-content/uploads/sites/17/2014/09/tis-guide-finding-the-evidence-07nov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12664" y="480797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19400" y="3222861"/>
            <a:ext cx="13430051" cy="1624018"/>
            <a:chOff x="0" y="28575"/>
            <a:chExt cx="17906734" cy="2165356"/>
          </a:xfrm>
        </p:grpSpPr>
        <p:sp>
          <p:nvSpPr>
            <p:cNvPr id="4" name="TextBox 4"/>
            <p:cNvSpPr txBox="1"/>
            <p:nvPr/>
          </p:nvSpPr>
          <p:spPr>
            <a:xfrm>
              <a:off x="0" y="28575"/>
              <a:ext cx="17906734" cy="2000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0"/>
                </a:lnSpc>
              </a:pPr>
              <a:r>
                <a:rPr lang="en-GB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Piece by piece: How to build the evidence base for your psychotherapeutic modality</a:t>
              </a:r>
            </a:p>
            <a:p>
              <a:pPr algn="ctr">
                <a:lnSpc>
                  <a:spcPts val="3850"/>
                </a:lnSpc>
              </a:pPr>
              <a:r>
                <a:rPr lang="en-GB" sz="2400" b="1" spc="525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UKCP Research conference o3-06-2023</a:t>
              </a:r>
              <a:endParaRPr lang="en-US" sz="2400" b="1" spc="5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91121"/>
              <a:ext cx="17906734" cy="902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endParaRPr lang="en-US" sz="4400" b="1" spc="-1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343900"/>
            <a:ext cx="18288000" cy="1462303"/>
            <a:chOff x="0" y="0"/>
            <a:chExt cx="25303503" cy="1949738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5303503" cy="1949738"/>
            </a:xfrm>
            <a:prstGeom prst="rect">
              <a:avLst/>
            </a:prstGeom>
            <a:solidFill>
              <a:srgbClr val="8B14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698385" y="177996"/>
              <a:ext cx="17906733" cy="1692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en-US" sz="3000" spc="1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 Biljana van Rijn, biljana.vanrijn@metanoia.ac.uk</a:t>
              </a:r>
            </a:p>
            <a:p>
              <a:pPr>
                <a:lnSpc>
                  <a:spcPts val="3300"/>
                </a:lnSpc>
              </a:pPr>
              <a:r>
                <a:rPr lang="en-US" sz="3000" spc="1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Faculty Head of Research and Doctoral </a:t>
              </a:r>
              <a:r>
                <a:rPr lang="en-US" sz="3000" spc="15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Programmes</a:t>
              </a:r>
              <a:endParaRPr lang="en-US" sz="3000" spc="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3300"/>
                </a:lnSpc>
              </a:pPr>
              <a:r>
                <a:rPr lang="en-US" sz="3000" spc="15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 UK Chapter, President Elect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8FD6F72E-963B-4BDF-94A5-C2A2F1E4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04"/>
          <a:stretch>
            <a:fillRect/>
          </a:stretch>
        </p:blipFill>
        <p:spPr>
          <a:xfrm>
            <a:off x="55163" y="550417"/>
            <a:ext cx="1927480" cy="26724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4679-6A81-4FBE-9037-F4B0436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7678400" cy="1303338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Developing a conceptual model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(</a:t>
            </a:r>
            <a:r>
              <a:rPr lang="en-GB" dirty="0" err="1">
                <a:solidFill>
                  <a:schemeClr val="bg1"/>
                </a:solidFill>
              </a:rPr>
              <a:t>Kazdin</a:t>
            </a:r>
            <a:r>
              <a:rPr lang="en-GB" dirty="0">
                <a:solidFill>
                  <a:schemeClr val="bg1"/>
                </a:solidFill>
              </a:rPr>
              <a:t>, 2015; Vos, 2015) 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C95EE-B81E-4742-8023-BCCC2D04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7830800" cy="80391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is the central (psychological, clinical, or experiential) phenomenon in this therapy? </a:t>
            </a:r>
          </a:p>
          <a:p>
            <a:r>
              <a:rPr lang="en-GB" dirty="0">
                <a:solidFill>
                  <a:schemeClr val="bg1"/>
                </a:solidFill>
              </a:rPr>
              <a:t>What is the aetiological component or how did this central phenomenon develop? </a:t>
            </a:r>
          </a:p>
          <a:p>
            <a:r>
              <a:rPr lang="en-GB" dirty="0">
                <a:solidFill>
                  <a:schemeClr val="bg1"/>
                </a:solidFill>
              </a:rPr>
              <a:t>The therapeutic mechanism component answers the question how can the central phenomenon be changed by providing this therapy? </a:t>
            </a:r>
          </a:p>
          <a:p>
            <a:r>
              <a:rPr lang="en-GB" dirty="0">
                <a:solidFill>
                  <a:schemeClr val="bg1"/>
                </a:solidFill>
              </a:rPr>
              <a:t>What are the therapeutic competencies used in your approach?</a:t>
            </a:r>
          </a:p>
          <a:p>
            <a:r>
              <a:rPr lang="en-GB" dirty="0">
                <a:solidFill>
                  <a:schemeClr val="bg1"/>
                </a:solidFill>
              </a:rPr>
              <a:t>What are the outcomes?</a:t>
            </a:r>
          </a:p>
          <a:p>
            <a:r>
              <a:rPr lang="en-GB" dirty="0">
                <a:solidFill>
                  <a:schemeClr val="bg1"/>
                </a:solidFill>
              </a:rPr>
              <a:t>The synthesis. Summarizes all conceptual components and shows their logical connections and coherence. This then forms your  operational definition.</a:t>
            </a:r>
          </a:p>
          <a:p>
            <a:pPr marL="0" indent="0" algn="ctr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b="1" dirty="0">
                <a:solidFill>
                  <a:srgbClr val="FF0000"/>
                </a:solidFill>
              </a:rPr>
              <a:t>Each component needs to be supported by research and evidence based on the systematic literature review.</a:t>
            </a:r>
          </a:p>
          <a:p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4679-6A81-4FBE-9037-F4B0436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7678400" cy="1303338"/>
          </a:xfrm>
        </p:spPr>
        <p:txBody>
          <a:bodyPr>
            <a:normAutofit fontScale="90000"/>
          </a:bodyPr>
          <a:lstStyle/>
          <a:p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TA Conceptual Model 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(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</a:rPr>
              <a:t>Vos, J., &amp; van Rijn, B. (2021). The Evidence-Based Conceptual Model of Transactional Analysis: A Focused Review of the Research Literature. </a:t>
            </a: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Transactional Analysis Journal, 1-42. https://doi.org/10.1080/03621537.2021.1904364 )	</a:t>
            </a:r>
            <a:b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6CC127-AD8E-3B1A-B089-8B392F406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00200"/>
            <a:ext cx="14706601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7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4679-6A81-4FBE-9037-F4B0436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7678400" cy="130333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Developing a Treatment Manual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C95EE-B81E-4742-8023-BCCC2D04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7830800" cy="84201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Treatment Philosophy</a:t>
            </a:r>
          </a:p>
          <a:p>
            <a:r>
              <a:rPr lang="en-GB" b="1" dirty="0">
                <a:solidFill>
                  <a:srgbClr val="C00000"/>
                </a:solidFill>
              </a:rPr>
              <a:t>Overall model and aims</a:t>
            </a:r>
          </a:p>
          <a:p>
            <a:r>
              <a:rPr lang="en-GB" sz="3400" b="1" dirty="0">
                <a:solidFill>
                  <a:srgbClr val="C00000"/>
                </a:solidFill>
              </a:rPr>
              <a:t>Key therapeutic skills </a:t>
            </a:r>
          </a:p>
          <a:p>
            <a:pPr lvl="2"/>
            <a:r>
              <a:rPr lang="en-GB" sz="2800" dirty="0">
                <a:solidFill>
                  <a:schemeClr val="bg1"/>
                </a:solidFill>
              </a:rPr>
              <a:t>Assessment skills</a:t>
            </a:r>
          </a:p>
          <a:p>
            <a:pPr lvl="2"/>
            <a:r>
              <a:rPr lang="en-GB" sz="2800" dirty="0">
                <a:solidFill>
                  <a:schemeClr val="bg1"/>
                </a:solidFill>
              </a:rPr>
              <a:t>Relational skills</a:t>
            </a:r>
          </a:p>
          <a:p>
            <a:pPr lvl="2"/>
            <a:r>
              <a:rPr lang="en-GB" sz="2800" dirty="0">
                <a:solidFill>
                  <a:schemeClr val="bg1"/>
                </a:solidFill>
              </a:rPr>
              <a:t>Skills about working at experiential depth in the here-and-now</a:t>
            </a:r>
          </a:p>
          <a:p>
            <a:r>
              <a:rPr lang="en-GB" b="1" dirty="0">
                <a:solidFill>
                  <a:srgbClr val="C00000"/>
                </a:solidFill>
              </a:rPr>
              <a:t>Treatment structure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Overview of sessions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Stage 1. Establishing relationship, initial assessment, and initial treatment contract (sessions 1-2)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Stage 2. Systematic assessment (sessions 3-6)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Stage 3. EXPERIENTIAL PROCESSING IN THE HERE-AND-NOW (sessions 7-12)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Stage 4. DECIDING &amp; APPLYING SCRIPT CHANGES (sessions 13-16)</a:t>
            </a:r>
            <a:endParaRPr lang="en-GB" dirty="0"/>
          </a:p>
          <a:p>
            <a:r>
              <a:rPr lang="en-GB" b="1" dirty="0">
                <a:solidFill>
                  <a:srgbClr val="C00000"/>
                </a:solidFill>
              </a:rPr>
              <a:t>Appendices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Questionnaires 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Information for clients &amp; informed consent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Who to contact with questions</a:t>
            </a:r>
            <a:r>
              <a:rPr lang="en-GB" b="1" dirty="0">
                <a:solidFill>
                  <a:schemeClr val="bg1"/>
                </a:solidFill>
              </a:rPr>
              <a:t> 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4679-6A81-4FBE-9037-F4B0436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7678400" cy="130333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Developing a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C95EE-B81E-4742-8023-BCCC2D04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7" y="2019300"/>
            <a:ext cx="178308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Find the research funding 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Who is likely to fund research into your theoretical orientation?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Could you start it with seed funding?</a:t>
            </a:r>
          </a:p>
          <a:p>
            <a:pPr marL="457200" lvl="1" indent="0">
              <a:buNone/>
            </a:pPr>
            <a:r>
              <a:rPr lang="en-GB" b="1" dirty="0">
                <a:solidFill>
                  <a:schemeClr val="bg1"/>
                </a:solidFill>
              </a:rPr>
              <a:t>( for example, for conducting a systematic review)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What size of funding do you need?</a:t>
            </a:r>
          </a:p>
          <a:p>
            <a:pPr marL="457200" lvl="1" indent="0">
              <a:buNone/>
            </a:pPr>
            <a:r>
              <a:rPr lang="en-GB" b="1" dirty="0">
                <a:solidFill>
                  <a:schemeClr val="bg1"/>
                </a:solidFill>
              </a:rPr>
              <a:t>( you may need a research team)	</a:t>
            </a:r>
          </a:p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Design the study </a:t>
            </a:r>
            <a:r>
              <a:rPr lang="en-GB" b="1" dirty="0">
                <a:solidFill>
                  <a:schemeClr val="bg1"/>
                </a:solidFill>
              </a:rPr>
              <a:t>( first a pilot trial, then a full trial)</a:t>
            </a:r>
          </a:p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Take time for each step</a:t>
            </a:r>
          </a:p>
          <a:p>
            <a:pPr marL="0" indent="0">
              <a:buNone/>
            </a:pP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6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4679-6A81-4FBE-9037-F4B0436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7678400" cy="130333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In summary…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C95EE-B81E-4742-8023-BCCC2D04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7" y="2019300"/>
            <a:ext cx="17830800" cy="800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Building a research evidence base for individual therapeutic approaches remains an important task in developing legitimacy and ensuring the longevity of our approaches ( particularly in the humanistic and integrative fields).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It is a step-by-step process, taking time, funding and resources.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One study is not sufficient. We need a body of research including: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	ROM in naturalistic settings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	Case studies examining outcomes and theories ( such as HSCED and Theory-Building)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	Development of approach specific measures measuring defined approach specific outcomes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	Meta- analysis of existing research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	Development of manuals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… and RCTs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4679-6A81-4FBE-9037-F4B0436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7678400" cy="130333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How far have we got to in 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C95EE-B81E-4742-8023-BCCC2D04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7830800" cy="7048500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Vos,J,van</a:t>
            </a:r>
            <a:r>
              <a:rPr lang="en-GB" dirty="0"/>
              <a:t> Rijn B.  Brief Transactional Analysis Psychotherapy for Depression: The systematic development of a treatment manual, </a:t>
            </a:r>
            <a:r>
              <a:rPr lang="en-GB" i="1" dirty="0"/>
              <a:t>Journal of Psychotherapy Integration</a:t>
            </a:r>
            <a:r>
              <a:rPr lang="en-GB" dirty="0"/>
              <a:t>, accepted for publication</a:t>
            </a:r>
          </a:p>
          <a:p>
            <a:r>
              <a:rPr lang="en-GB" dirty="0"/>
              <a:t>Vos, J., &amp; van Rijn, B. (2022). The Effectiveness of Transactional Analysis Treatments and Their Predictors: A Systematic Literature Review and Explorative Meta-Analysis. </a:t>
            </a:r>
            <a:r>
              <a:rPr lang="en-GB" i="1" dirty="0"/>
              <a:t>Journal of Humanistic Psychology</a:t>
            </a:r>
            <a:r>
              <a:rPr lang="en-GB" dirty="0"/>
              <a:t>, 00221678221117111. https://doi.org/10.1177/00221678221117111 </a:t>
            </a:r>
          </a:p>
          <a:p>
            <a:r>
              <a:rPr lang="en-GB" dirty="0"/>
              <a:t>Vos, J., &amp; van Rijn, B. (2021). The Evidence-Based Conceptual Model of Transactional Analysis: A Focused Review of the Research Literature. </a:t>
            </a:r>
            <a:r>
              <a:rPr lang="en-GB" i="1" dirty="0"/>
              <a:t>Transactional Analysis Journal, 1-42. https://doi.org/10.1080/03621537.2021.1904364 </a:t>
            </a:r>
          </a:p>
          <a:p>
            <a:r>
              <a:rPr lang="en-GB" dirty="0"/>
              <a:t>Vos, J., &amp; van Rijn, B. (2021). The Transactional Analysis Review Survey: An Investigation Into Self-Reported Practices and Philosophies of Psychotherapists. </a:t>
            </a:r>
            <a:r>
              <a:rPr lang="en-GB" i="1" dirty="0"/>
              <a:t>Transactional Analysis Journal, 1-16. https://doi.org/10.1080/03621537.2021.1904355 	</a:t>
            </a:r>
          </a:p>
          <a:p>
            <a:r>
              <a:rPr lang="en-GB" dirty="0"/>
              <a:t>Vos, J., &amp; van Rijn, B. (2021). A Systematic Review of Psychometric Transactional Analysis Instruments. </a:t>
            </a:r>
            <a:r>
              <a:rPr lang="en-GB" i="1" dirty="0"/>
              <a:t>Transactional Analysis Journal, 1-33. https://doi.org/10.1080/03621537.2021.1904360 	</a:t>
            </a:r>
          </a:p>
          <a:p>
            <a:pPr marL="0" indent="0">
              <a:buNone/>
            </a:pPr>
            <a:r>
              <a:rPr lang="en-GB" i="1" dirty="0"/>
              <a:t>	</a:t>
            </a:r>
          </a:p>
          <a:p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1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4679-6A81-4FBE-9037-F4B0436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7678400" cy="130333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Developing an evidence base is like planting a tree of knowledge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863559-3F42-DC8B-A505-FE9AB3A09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2247900"/>
            <a:ext cx="9982200" cy="73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9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1" name="Rectangle 309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anks For Your Attention Ppt PowerPoint Presentation Icon Graphics Design">
            <a:extLst>
              <a:ext uri="{FF2B5EF4-FFF2-40B4-BE49-F238E27FC236}">
                <a16:creationId xmlns:a16="http://schemas.microsoft.com/office/drawing/2014/main" id="{6D8F663B-AA68-4065-A2A4-94FA0B67FFC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-9943" y="10"/>
            <a:ext cx="18288001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2" name="Rectangle 309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99802" y="-2301204"/>
            <a:ext cx="6888405" cy="182880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DBE088-2E48-48D9-B059-977A4878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29" y="4637892"/>
            <a:ext cx="13617843" cy="3581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700"/>
              <a:t>biljana.vanrijn@metanoia.ac.uk</a:t>
            </a:r>
          </a:p>
        </p:txBody>
      </p:sp>
      <p:sp>
        <p:nvSpPr>
          <p:cNvPr id="3103" name="Rectangle: Rounded Corners 309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62558"/>
            <a:ext cx="14678845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29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7F92C-4F98-4E6E-A350-5D861DF7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-9667"/>
            <a:ext cx="18440400" cy="19962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kern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journey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304520" cy="1151967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8629" y="9041487"/>
            <a:ext cx="11859371" cy="1245514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A7793-2B84-4901-A52B-5068DA45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866901"/>
            <a:ext cx="16263580" cy="728713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chemeClr val="bg1"/>
                </a:solidFill>
              </a:rPr>
              <a:t>TA psychotherapist and, supervisor and teacher (TSTA). I started my research journey in 2000.</a:t>
            </a:r>
          </a:p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chemeClr val="bg1"/>
                </a:solidFill>
              </a:rPr>
              <a:t>I worked as a manager of clinical services at Metanoia Institute. </a:t>
            </a:r>
          </a:p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chemeClr val="bg1"/>
                </a:solidFill>
              </a:rPr>
              <a:t>I was inspired by the concepts of reflective practice (</a:t>
            </a:r>
            <a:r>
              <a:rPr lang="en-GB" dirty="0">
                <a:solidFill>
                  <a:schemeClr val="bg1"/>
                </a:solidFill>
              </a:rPr>
              <a:t>Schön, D. A. 1983) and double-loop learning.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GB" dirty="0">
                <a:solidFill>
                  <a:schemeClr val="bg1"/>
                </a:solidFill>
              </a:rPr>
              <a:t>	Understanding our own tacit knowledge as therapists, theories we use in action, and 	modifying 	action through observation and experience. </a:t>
            </a:r>
            <a:r>
              <a:rPr lang="en-GB" i="1" dirty="0">
                <a:solidFill>
                  <a:schemeClr val="bg1"/>
                </a:solidFill>
              </a:rPr>
              <a:t>	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3000" dirty="0">
                <a:solidFill>
                  <a:schemeClr val="bg1"/>
                </a:solidFill>
              </a:rPr>
              <a:t> </a:t>
            </a:r>
          </a:p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chemeClr val="bg1"/>
                </a:solidFill>
              </a:rPr>
              <a:t>Scientist-practitioner model as redefined by </a:t>
            </a:r>
            <a:r>
              <a:rPr lang="en-GB" dirty="0" err="1">
                <a:solidFill>
                  <a:schemeClr val="bg1"/>
                </a:solidFill>
              </a:rPr>
              <a:t>Hoshmand</a:t>
            </a:r>
            <a:r>
              <a:rPr lang="en-GB" dirty="0">
                <a:solidFill>
                  <a:schemeClr val="bg1"/>
                </a:solidFill>
              </a:rPr>
              <a:t>, L. T., &amp; Polkinghorne, D. E. (1992) linking practice-based knowledge, research and training of practitioners.</a:t>
            </a:r>
            <a:endParaRPr lang="en-US" sz="3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t="24340" b="24340"/>
          <a:stretch>
            <a:fillRect/>
          </a:stretch>
        </p:blipFill>
        <p:spPr>
          <a:xfrm>
            <a:off x="1987022" y="495300"/>
            <a:ext cx="15740767" cy="10770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9545" y="1028700"/>
            <a:ext cx="1167477" cy="80555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967496" y="2049806"/>
            <a:ext cx="13291804" cy="7208494"/>
            <a:chOff x="0" y="0"/>
            <a:chExt cx="17722406" cy="9611325"/>
          </a:xfrm>
        </p:grpSpPr>
        <p:sp>
          <p:nvSpPr>
            <p:cNvPr id="6" name="TextBox 6"/>
            <p:cNvSpPr txBox="1"/>
            <p:nvPr/>
          </p:nvSpPr>
          <p:spPr>
            <a:xfrm>
              <a:off x="0" y="8963625"/>
              <a:ext cx="1772240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840"/>
                </a:lnSpc>
              </a:pPr>
              <a:endParaRPr lang="en-US" sz="3200" spc="480" dirty="0">
                <a:solidFill>
                  <a:srgbClr val="FFFFFF"/>
                </a:solidFill>
                <a:latin typeface="Glacial Indifference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7722406" cy="868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endParaRPr lang="en-US" sz="3200" b="1" spc="4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35B6592-1DA9-0AFD-56F6-7ECAFFB57BB3}"/>
              </a:ext>
            </a:extLst>
          </p:cNvPr>
          <p:cNvSpPr txBox="1"/>
          <p:nvPr/>
        </p:nvSpPr>
        <p:spPr>
          <a:xfrm>
            <a:off x="4572000" y="1028700"/>
            <a:ext cx="942229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It is argued that the current division between academic researchers and practitioners requires a revised conception of the relationship of science and practice, in which there is productive interplay rather than elevation of one form of knowledge above the other. …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Our hope is that at least more of a balance will be struck as our profession begins to regard practice as the appropriate context for constructing and testing our maps of instrumental knowledge. Furthermore, we propose a greater role for the knowledge of practice in the scientific base of the profession</a:t>
            </a:r>
          </a:p>
          <a:p>
            <a:r>
              <a:rPr lang="en-GB" sz="1800" dirty="0" err="1">
                <a:solidFill>
                  <a:schemeClr val="bg1"/>
                </a:solidFill>
                <a:latin typeface="Calibri" panose="020F0502020204030204" pitchFamily="34" charset="0"/>
              </a:rPr>
              <a:t>Hoshmand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</a:rPr>
              <a:t>, L. T., &amp; Polkinghorne, D. E. (1992). Redefining the science-practice relationship and professional training. </a:t>
            </a:r>
            <a:r>
              <a:rPr lang="en-GB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American Psychologist, 47, 55-66. https://doi.org/10.1037/0003-066X.47.1.55 </a:t>
            </a:r>
            <a:r>
              <a:rPr lang="en-GB" sz="1800" i="1" dirty="0">
                <a:latin typeface="Calibri" panose="020F0502020204030204" pitchFamily="34" charset="0"/>
              </a:rPr>
              <a:t>	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CD06BE-B3B8-4731-B5B4-6DBF787E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17830800" cy="1143000"/>
          </a:xfrm>
        </p:spPr>
        <p:txBody>
          <a:bodyPr anchor="t"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bother with outcomes research?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2B22D7-FCF4-495F-9642-B55129CA3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9829800" cy="6896100"/>
          </a:xfrm>
          <a:solidFill>
            <a:schemeClr val="accent5">
              <a:lumMod val="75000"/>
            </a:schemeClr>
          </a:solidFill>
        </p:spPr>
        <p:txBody>
          <a:bodyPr anchor="t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Dodo bird findings?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If everyone has won, does that include my approach?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power of statutory guidelines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	In the UK, as well as in Europe, statutory agencies  	define guidelines that determine access to therapy.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	This is informed by research, as well as cost.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	The Improving Access to Psychological Therapies 	(IAPT) programme started in October 2008.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D5A8C1-C2AD-AB86-3D05-99B9EB4C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1336964"/>
            <a:ext cx="7973291" cy="834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A3680-EA78-42EF-986B-671B063C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18" y="114301"/>
            <a:ext cx="16804382" cy="18287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dirty="0">
                <a:solidFill>
                  <a:schemeClr val="bg2"/>
                </a:solidFill>
              </a:rPr>
              <a:t>Practice –based evidence or research-based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5D66B-29AF-4A7A-B229-286F5A1D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324100"/>
            <a:ext cx="11013180" cy="6667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Evidence-based practice is 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integration of best research evidence with clinical expertise and patient values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400" dirty="0">
                <a:solidFill>
                  <a:schemeClr val="bg1"/>
                </a:solidFill>
                <a:hlinkClick r:id="rId2"/>
              </a:rPr>
              <a:t>https://www.england.nhs.uk/tis/wp-content/uploads/sites/17/2014/09/tis-guide-finding-the-evidence-07nov.pdf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GB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GB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Practice –based evidence includes evidence collected in naturalistic settings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400" dirty="0">
                <a:solidFill>
                  <a:schemeClr val="bg1"/>
                </a:solidFill>
              </a:rPr>
              <a:t>IAPT  data is PBE.</a:t>
            </a:r>
          </a:p>
          <a:p>
            <a:pPr marL="0" indent="0">
              <a:lnSpc>
                <a:spcPct val="90000"/>
              </a:lnSpc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4679-6A81-4FBE-9037-F4B0436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7678400" cy="130333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Developing a research clinic (MCPS)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C95EE-B81E-4742-8023-BCCC2D04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7830800" cy="86868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Stage 1 2000-2008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Pre and Post measures (CORE-OM)</a:t>
            </a:r>
          </a:p>
          <a:p>
            <a:r>
              <a:rPr lang="en-GB" b="1" dirty="0">
                <a:solidFill>
                  <a:schemeClr val="bg1"/>
                </a:solidFill>
              </a:rPr>
              <a:t>Stage 2 2008-2010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Exploring different measures and frequencies of measurement</a:t>
            </a:r>
          </a:p>
          <a:p>
            <a:r>
              <a:rPr lang="en-GB" b="1" dirty="0">
                <a:solidFill>
                  <a:schemeClr val="bg1"/>
                </a:solidFill>
              </a:rPr>
              <a:t>Stage 3 2010- current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Routine Outcomes Monitoring</a:t>
            </a:r>
          </a:p>
          <a:p>
            <a:pPr marL="5715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57150" indent="0">
              <a:buNone/>
            </a:pPr>
            <a:r>
              <a:rPr lang="en-GB" b="1" dirty="0">
                <a:solidFill>
                  <a:schemeClr val="bg1"/>
                </a:solidFill>
              </a:rPr>
              <a:t>Approximately 500 clients and 130 students per year, collecting naturalistic evidence for humanistic and integrative approaches.</a:t>
            </a:r>
          </a:p>
        </p:txBody>
      </p:sp>
    </p:spTree>
    <p:extLst>
      <p:ext uri="{BB962C8B-B14F-4D97-AF65-F5344CB8AC3E}">
        <p14:creationId xmlns:p14="http://schemas.microsoft.com/office/powerpoint/2010/main" val="156012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A3680-EA78-42EF-986B-671B063C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18" y="114301"/>
            <a:ext cx="16804382" cy="21335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dirty="0">
                <a:solidFill>
                  <a:schemeClr val="bg2"/>
                </a:solidFill>
              </a:rPr>
              <a:t>Routine Outcomes Monitoring (ROM)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5D66B-29AF-4A7A-B229-286F5A1D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992" y="1943100"/>
            <a:ext cx="11013180" cy="80391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GB" sz="2400" b="1" i="0" dirty="0">
                <a:solidFill>
                  <a:schemeClr val="bg1"/>
                </a:solidFill>
                <a:effectLst/>
              </a:rPr>
              <a:t>Routine outcome monitoring</a:t>
            </a:r>
            <a:r>
              <a:rPr lang="en-GB" sz="2400" b="0" i="0" dirty="0">
                <a:solidFill>
                  <a:schemeClr val="bg1"/>
                </a:solidFill>
                <a:effectLst/>
              </a:rPr>
              <a:t> (</a:t>
            </a:r>
            <a:r>
              <a:rPr lang="en-GB" sz="2400" b="1" i="0" dirty="0">
                <a:solidFill>
                  <a:schemeClr val="bg1"/>
                </a:solidFill>
                <a:effectLst/>
              </a:rPr>
              <a:t>ROM</a:t>
            </a:r>
            <a:r>
              <a:rPr lang="en-GB" sz="2400" b="0" i="0" dirty="0">
                <a:solidFill>
                  <a:schemeClr val="bg1"/>
                </a:solidFill>
                <a:effectLst/>
              </a:rPr>
              <a:t>) involves the use of patient-reported standardized outcome measures to monitor progress throughout the treatment.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sz="2400" dirty="0">
                <a:latin typeface="Calibri" panose="020F0502020204030204" pitchFamily="34" charset="0"/>
              </a:rPr>
              <a:t>(</a:t>
            </a:r>
            <a:r>
              <a:rPr lang="en-GB" sz="2400" dirty="0" err="1">
                <a:latin typeface="Calibri" panose="020F0502020204030204" pitchFamily="34" charset="0"/>
              </a:rPr>
              <a:t>Aafjes</a:t>
            </a:r>
            <a:r>
              <a:rPr lang="en-GB" sz="2400" dirty="0">
                <a:latin typeface="Calibri" panose="020F0502020204030204" pitchFamily="34" charset="0"/>
              </a:rPr>
              <a:t>-van </a:t>
            </a:r>
            <a:r>
              <a:rPr lang="en-GB" sz="2400" dirty="0" err="1">
                <a:latin typeface="Calibri" panose="020F0502020204030204" pitchFamily="34" charset="0"/>
              </a:rPr>
              <a:t>Doorn</a:t>
            </a:r>
            <a:r>
              <a:rPr lang="en-GB" sz="2400" dirty="0">
                <a:latin typeface="Calibri" panose="020F0502020204030204" pitchFamily="34" charset="0"/>
              </a:rPr>
              <a:t>, K., &amp; de Jong, K. (2022). How to make the most of routine outcome monitoring (ROM): A multitude of clinical decisions and nuances to consider. </a:t>
            </a:r>
            <a:r>
              <a:rPr lang="en-GB" sz="2400" i="1" dirty="0">
                <a:latin typeface="Calibri" panose="020F0502020204030204" pitchFamily="34" charset="0"/>
              </a:rPr>
              <a:t>Journal of clinical psychology, 78(10), 2054-2065. https://doi.org/10.1002/jclp.23438 )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</a:rPr>
              <a:t>MCPS combines: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</a:rPr>
              <a:t>Sessional measures (GAD-7;PHQ-9)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</a:rPr>
              <a:t>Review measures (ARM-5;RDFS;CORE-10)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sz="2400" dirty="0">
                <a:latin typeface="Calibri" panose="020F0502020204030204" pitchFamily="34" charset="0"/>
              </a:rPr>
              <a:t>Vos, J., </a:t>
            </a:r>
            <a:r>
              <a:rPr lang="en-GB" sz="2400" dirty="0" err="1">
                <a:latin typeface="Calibri" panose="020F0502020204030204" pitchFamily="34" charset="0"/>
              </a:rPr>
              <a:t>Chryssafidou</a:t>
            </a:r>
            <a:r>
              <a:rPr lang="en-GB" sz="2400" dirty="0">
                <a:latin typeface="Calibri" panose="020F0502020204030204" pitchFamily="34" charset="0"/>
              </a:rPr>
              <a:t>, E., van Rijn, B., &amp; Stiles, W. B. (2021). Outcomes of beginning trainee therapists in an outpatient community clinic [https://doi.org/10.1002/capr.12466]. </a:t>
            </a:r>
            <a:r>
              <a:rPr lang="en-GB" sz="2400" i="1" dirty="0">
                <a:latin typeface="Calibri" panose="020F0502020204030204" pitchFamily="34" charset="0"/>
              </a:rPr>
              <a:t>Counselling and Psychotherapy Research, n/a(n/a). https://doi.org/https://doi.org/10.1002/capr.12466 	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GB" sz="2400" dirty="0">
                <a:latin typeface="Calibri" panose="020F0502020204030204" pitchFamily="34" charset="0"/>
              </a:rPr>
              <a:t>	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9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A3680-EA78-42EF-986B-671B063C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8889"/>
            <a:ext cx="16230600" cy="184785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GB" sz="3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</a:t>
            </a:r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sufficient as research evidence base?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5D66B-29AF-4A7A-B229-286F5A1D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129471"/>
            <a:ext cx="13639800" cy="79248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sz="1400" dirty="0"/>
          </a:p>
          <a:p>
            <a:pPr marL="0" indent="0">
              <a:lnSpc>
                <a:spcPct val="90000"/>
              </a:lnSpc>
              <a:buNone/>
            </a:pPr>
            <a:r>
              <a:rPr lang="en-GB" b="1" dirty="0">
                <a:solidFill>
                  <a:srgbClr val="FF0000"/>
                </a:solidFill>
              </a:rPr>
              <a:t>No!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b="1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800" b="1" dirty="0">
                <a:solidFill>
                  <a:schemeClr val="bg1"/>
                </a:solidFill>
              </a:rPr>
              <a:t>Evidencing an approach within a range of other approaches builds an evidence base, but does not answer questions about efficacy and causality.</a:t>
            </a:r>
          </a:p>
          <a:p>
            <a:pPr marL="0" indent="0">
              <a:lnSpc>
                <a:spcPct val="90000"/>
              </a:lnSpc>
              <a:buNone/>
            </a:pPr>
            <a:endParaRPr lang="en-GB" sz="2800" b="1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sz="2800" b="1" dirty="0">
                <a:solidFill>
                  <a:schemeClr val="bg1"/>
                </a:solidFill>
              </a:rPr>
              <a:t>Questions: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800" b="1" dirty="0">
                <a:solidFill>
                  <a:schemeClr val="bg1"/>
                </a:solidFill>
              </a:rPr>
              <a:t>What is an conceptual model and an operational definition of an approach?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800" b="1" dirty="0">
                <a:solidFill>
                  <a:schemeClr val="bg1"/>
                </a:solidFill>
              </a:rPr>
              <a:t>What is a state of research in the approach?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800" b="1" dirty="0">
                <a:solidFill>
                  <a:schemeClr val="bg1"/>
                </a:solidFill>
              </a:rPr>
              <a:t>Are there any approach specific measures?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2800" b="1" dirty="0">
                <a:solidFill>
                  <a:schemeClr val="bg1"/>
                </a:solidFill>
              </a:rPr>
              <a:t>Is there an RCT?</a:t>
            </a:r>
          </a:p>
        </p:txBody>
      </p:sp>
    </p:spTree>
    <p:extLst>
      <p:ext uri="{BB962C8B-B14F-4D97-AF65-F5344CB8AC3E}">
        <p14:creationId xmlns:p14="http://schemas.microsoft.com/office/powerpoint/2010/main" val="29766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4679-6A81-4FBE-9037-F4B0436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17678400" cy="130333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Steps in developing an RCT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C95EE-B81E-4742-8023-BCCC2D04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7830800" cy="4525963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Develop an evidence based, operational definition of the approach.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Develop a research-based manual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Develop a pilot trial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Develop a full RCT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2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2992</TotalTime>
  <Words>1430</Words>
  <Application>Microsoft Office PowerPoint</Application>
  <PresentationFormat>Custom</PresentationFormat>
  <Paragraphs>126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Glacial Indifference</vt:lpstr>
      <vt:lpstr>Arial</vt:lpstr>
      <vt:lpstr>Calibri</vt:lpstr>
      <vt:lpstr>Wingdings</vt:lpstr>
      <vt:lpstr>Arial</vt:lpstr>
      <vt:lpstr>Office Theme</vt:lpstr>
      <vt:lpstr>PowerPoint Presentation</vt:lpstr>
      <vt:lpstr>My journey</vt:lpstr>
      <vt:lpstr>PowerPoint Presentation</vt:lpstr>
      <vt:lpstr>Why bother with outcomes research?</vt:lpstr>
      <vt:lpstr>Practice –based evidence or research-based practice</vt:lpstr>
      <vt:lpstr>Developing a research clinic (MCPS)</vt:lpstr>
      <vt:lpstr>Routine Outcomes Monitoring (ROM)</vt:lpstr>
      <vt:lpstr>Is RoM sufficient as research evidence base?</vt:lpstr>
      <vt:lpstr>Steps in developing an RCT</vt:lpstr>
      <vt:lpstr>Developing a conceptual model (Kazdin, 2015; Vos, 2015) </vt:lpstr>
      <vt:lpstr> TA Conceptual Model  (Vos, J., &amp; van Rijn, B. (2021). The Evidence-Based Conceptual Model of Transactional Analysis: A Focused Review of the Research Literature. Transactional Analysis Journal, 1-42. https://doi.org/10.1080/03621537.2021.1904364 )  </vt:lpstr>
      <vt:lpstr>Developing a Treatment Manual</vt:lpstr>
      <vt:lpstr>Developing a trial</vt:lpstr>
      <vt:lpstr>In summary…</vt:lpstr>
      <vt:lpstr>How far have we got to in TA?</vt:lpstr>
      <vt:lpstr>Developing an evidence base is like planting a tree of knowledge</vt:lpstr>
      <vt:lpstr>biljana.vanrijn@metanoia.ac.uk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Biljana Vanrijn</dc:creator>
  <cp:lastModifiedBy>Biljana Vanrijn</cp:lastModifiedBy>
  <cp:revision>30</cp:revision>
  <dcterms:created xsi:type="dcterms:W3CDTF">2023-04-13T11:13:50Z</dcterms:created>
  <dcterms:modified xsi:type="dcterms:W3CDTF">2023-05-26T13:01:55Z</dcterms:modified>
</cp:coreProperties>
</file>